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011680"/>
            <a:ext cx="11247120" cy="2011680"/>
          </a:xfrm>
          <a:prstGeom prst="rect">
            <a:avLst/>
          </a:prstGeom>
          <a:noFill/>
        </p:spPr>
        <p:txBody>
          <a:bodyPr wrap="square">
            <a:normAutofit/>
          </a:bodyPr>
          <a:lstStyle/>
          <a:p>
            <a:pPr algn="ctr"/>
            <a:r>
              <a:rPr sz="3600" b="1">
                <a:solidFill>
                  <a:srgbClr val="FFFFFF"/>
                </a:solidFill>
              </a:rPr>
              <a:t>Synthèse Performance Commerciale - Août 2026</a:t>
            </a:r>
          </a:p>
        </p:txBody>
      </p:sp>
      <p:sp>
        <p:nvSpPr>
          <p:cNvPr id="4" name="TextBox 3"/>
          <p:cNvSpPr txBox="1"/>
          <p:nvPr/>
        </p:nvSpPr>
        <p:spPr>
          <a:xfrm>
            <a:off x="457200" y="4206240"/>
            <a:ext cx="11247120" cy="640080"/>
          </a:xfrm>
          <a:prstGeom prst="rect">
            <a:avLst/>
          </a:prstGeom>
          <a:noFill/>
        </p:spPr>
        <p:txBody>
          <a:bodyPr wrap="square">
            <a:spAutoFit/>
          </a:bodyPr>
          <a:lstStyle/>
          <a:p>
            <a:pPr algn="ctr"/>
            <a:r>
              <a:rPr sz="1400">
                <a:solidFill>
                  <a:srgbClr val="FFCCBB"/>
                </a:solidFill>
              </a:rPr>
              <a:t>MICRO · MicroZed ERP · 18/08/2026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109728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wrap="square" lIns="228600" tIns="137160">
            <a:normAutofit/>
          </a:bodyPr>
          <a:lstStyle/>
          <a:p>
            <a:pPr algn="l"/>
            <a:r>
              <a:rPr sz="2200" b="1">
                <a:solidFill>
                  <a:srgbClr val="FFFFFF"/>
                </a:solidFill>
              </a:rPr>
              <a:t>Resume Executif</a:t>
            </a:r>
          </a:p>
        </p:txBody>
      </p:sp>
      <p:sp>
        <p:nvSpPr>
          <p:cNvPr id="3" name="TextBox 2"/>
          <p:cNvSpPr txBox="1"/>
          <p:nvPr/>
        </p:nvSpPr>
        <p:spPr>
          <a:xfrm>
            <a:off x="274320" y="6492240"/>
            <a:ext cx="11612880" cy="320040"/>
          </a:xfrm>
          <a:prstGeom prst="rect">
            <a:avLst/>
          </a:prstGeom>
          <a:noFill/>
        </p:spPr>
        <p:txBody>
          <a:bodyPr wrap="square">
            <a:spAutoFit/>
          </a:bodyPr>
          <a:lstStyle/>
          <a:p>
            <a:r>
              <a:rPr sz="900">
                <a:solidFill>
                  <a:srgbClr val="AAAAAA"/>
                </a:solidFill>
              </a:rPr>
              <a:t>MICRO · MicroZed ERP · 18/08/2026</a:t>
            </a:r>
          </a:p>
        </p:txBody>
      </p:sp>
      <p:sp>
        <p:nvSpPr>
          <p:cNvPr id="4" name="TextBox 3"/>
          <p:cNvSpPr txBox="1"/>
          <p:nvPr/>
        </p:nvSpPr>
        <p:spPr>
          <a:xfrm>
            <a:off x="731520" y="1234440"/>
            <a:ext cx="10515600" cy="5029200"/>
          </a:xfrm>
          <a:prstGeom prst="rect">
            <a:avLst/>
          </a:prstGeom>
          <a:noFill/>
        </p:spPr>
        <p:txBody>
          <a:bodyPr wrap="square">
            <a:normAutofit/>
          </a:bodyPr>
          <a:lstStyle/>
          <a:p>
            <a:pPr>
              <a:spcAft>
                <a:spcPts val="500"/>
              </a:spcAft>
            </a:pPr>
            <a:r>
              <a:rPr sz="1300">
                <a:solidFill>
                  <a:srgbClr val="10192E"/>
                </a:solidFill>
              </a:rPr>
              <a:t>- Le réseau a généré un chiffre d'affaires global de 160 220,197 TND sur la première semaine d'août 2026.</a:t>
            </a:r>
          </a:p>
          <a:p>
            <a:pPr>
              <a:spcAft>
                <a:spcPts val="500"/>
              </a:spcAft>
            </a:pPr>
            <a:r>
              <a:rPr sz="1300">
                <a:solidFill>
                  <a:srgbClr val="10192E"/>
                </a:solidFill>
              </a:rPr>
              <a:t>- Le magasin de La Soukra domine les ventes physiques avec 42 833,164 TND, tandis que le canal en ligne affiche le panier moyen le plus élevé parmi les points de vente à 145,616 TND.</a:t>
            </a:r>
          </a:p>
          <a:p>
            <a:pPr>
              <a:spcAft>
                <a:spcPts val="500"/>
              </a:spcAft>
            </a:pPr>
            <a:r>
              <a:rPr sz="1300">
                <a:solidFill>
                  <a:srgbClr val="10192E"/>
                </a:solidFill>
              </a:rPr>
              <a:t>- Le volume total des transactions s'établit à 2 021 ventes, avec une forte disparité entre le panier moyen de Sfax (185,637 TND) et celui de Boumhel (50,117 TND).</a:t>
            </a:r>
          </a:p>
          <a:p>
            <a:pPr>
              <a:spcAft>
                <a:spcPts val="500"/>
              </a:spcAft>
            </a:pPr>
          </a:p>
          <a:p>
            <a:pPr>
              <a:spcAft>
                <a:spcPts val="500"/>
              </a:spcAft>
            </a:pPr>
            <a:r>
              <a:rPr sz="1300">
                <a:solidFill>
                  <a:srgbClr val="10192E"/>
                </a:solidFill>
              </a:rPr>
              <a:t>Faits verifies:</a:t>
            </a:r>
          </a:p>
          <a:p>
            <a:pPr>
              <a:spcAft>
                <a:spcPts val="500"/>
              </a:spcAft>
            </a:pPr>
            <a:r>
              <a:rPr sz="1300">
                <a:solidFill>
                  <a:srgbClr val="10192E"/>
                </a:solidFill>
              </a:rPr>
              <a:t>- Sfax est nettement en-dessous de la moyenne (9,838.777 vs moyenne 26,703.366).</a:t>
            </a:r>
          </a:p>
          <a:p>
            <a:pPr>
              <a:spcAft>
                <a:spcPts val="500"/>
              </a:spcAft>
            </a:pPr>
            <a:r>
              <a:rPr sz="1300">
                <a:solidFill>
                  <a:srgbClr val="10192E"/>
                </a:solidFill>
              </a:rPr>
              <a:t>- Soukra en tete (42,833.164), Sfax le plus faible (9,838.777).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109728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wrap="square" lIns="228600" tIns="137160">
            <a:normAutofit/>
          </a:bodyPr>
          <a:lstStyle/>
          <a:p>
            <a:pPr algn="l"/>
            <a:r>
              <a:rPr sz="2200" b="1">
                <a:solidFill>
                  <a:srgbClr val="FFFFFF"/>
                </a:solidFill>
              </a:rPr>
              <a:t>Chiffre d'affaires total par magasin</a:t>
            </a:r>
          </a:p>
        </p:txBody>
      </p:sp>
      <p:sp>
        <p:nvSpPr>
          <p:cNvPr id="3" name="TextBox 2"/>
          <p:cNvSpPr txBox="1"/>
          <p:nvPr/>
        </p:nvSpPr>
        <p:spPr>
          <a:xfrm>
            <a:off x="274320" y="6492240"/>
            <a:ext cx="11612880" cy="320040"/>
          </a:xfrm>
          <a:prstGeom prst="rect">
            <a:avLst/>
          </a:prstGeom>
          <a:noFill/>
        </p:spPr>
        <p:txBody>
          <a:bodyPr wrap="square">
            <a:spAutoFit/>
          </a:bodyPr>
          <a:lstStyle/>
          <a:p>
            <a:r>
              <a:rPr sz="900">
                <a:solidFill>
                  <a:srgbClr val="AAAAAA"/>
                </a:solidFill>
              </a:rPr>
              <a:t>MICRO · MicroZed ERP · 18/08/2026</a:t>
            </a:r>
          </a:p>
        </p:txBody>
      </p:sp>
      <p:graphicFrame>
        <p:nvGraphicFramePr>
          <p:cNvPr id="4" name="Table 3"/>
          <p:cNvGraphicFramePr>
            <a:graphicFrameLocks noGrp="1"/>
          </p:cNvGraphicFramePr>
          <p:nvPr/>
        </p:nvGraphicFramePr>
        <p:xfrm>
          <a:off x="457200" y="1371600"/>
          <a:ext cx="11247120" cy="2926080"/>
        </p:xfrm>
        <a:graphic>
          <a:graphicData uri="http://schemas.openxmlformats.org/drawingml/2006/table">
            <a:tbl>
              <a:tblPr firstRow="1" bandRow="1">
                <a:tableStyleId>{5C22544A-7EE6-4342-B048-85BDC9FD1C3A}</a:tableStyleId>
              </a:tblPr>
              <a:tblGrid>
                <a:gridCol w="2811780"/>
                <a:gridCol w="2811780"/>
                <a:gridCol w="2811780"/>
                <a:gridCol w="2811780"/>
              </a:tblGrid>
              <a:tr h="418011">
                <a:tc>
                  <a:txBody>
                    <a:bodyPr/>
                    <a:lstStyle/>
                    <a:p>
                      <a:r>
                        <a:rPr b="1" sz="1100">
                          <a:solidFill>
                            <a:srgbClr val="FFFFFF"/>
                          </a:solidFill>
                        </a:rPr>
                        <a:t>Magasin</a:t>
                      </a:r>
                    </a:p>
                  </a:txBody>
                  <a:tcPr>
                    <a:solidFill>
                      <a:srgbClr val="2F6FED"/>
                    </a:solidFill>
                  </a:tcPr>
                </a:tc>
                <a:tc>
                  <a:txBody>
                    <a:bodyPr/>
                    <a:lstStyle/>
                    <a:p>
                      <a:r>
                        <a:rPr b="1" sz="1100">
                          <a:solidFill>
                            <a:srgbClr val="FFFFFF"/>
                          </a:solidFill>
                        </a:rPr>
                        <a:t>CA (TND)</a:t>
                      </a:r>
                    </a:p>
                  </a:txBody>
                  <a:tcPr>
                    <a:solidFill>
                      <a:srgbClr val="2F6FED"/>
                    </a:solidFill>
                  </a:tcPr>
                </a:tc>
                <a:tc>
                  <a:txBody>
                    <a:bodyPr/>
                    <a:lstStyle/>
                    <a:p>
                      <a:r>
                        <a:rPr b="1" sz="1100">
                          <a:solidFill>
                            <a:srgbClr val="FFFFFF"/>
                          </a:solidFill>
                        </a:rPr>
                        <a:t>Ventes</a:t>
                      </a:r>
                    </a:p>
                  </a:txBody>
                  <a:tcPr>
                    <a:solidFill>
                      <a:srgbClr val="2F6FED"/>
                    </a:solidFill>
                  </a:tcPr>
                </a:tc>
                <a:tc>
                  <a:txBody>
                    <a:bodyPr/>
                    <a:lstStyle/>
                    <a:p>
                      <a:r>
                        <a:rPr b="1" sz="1100">
                          <a:solidFill>
                            <a:srgbClr val="FFFFFF"/>
                          </a:solidFill>
                        </a:rPr>
                        <a:t>Panier Moyen (TND)</a:t>
                      </a:r>
                    </a:p>
                  </a:txBody>
                  <a:tcPr>
                    <a:solidFill>
                      <a:srgbClr val="2F6FED"/>
                    </a:solidFill>
                  </a:tcPr>
                </a:tc>
              </a:tr>
              <a:tr h="418011">
                <a:tc>
                  <a:txBody>
                    <a:bodyPr/>
                    <a:lstStyle/>
                    <a:p>
                      <a:r>
                        <a:rPr sz="1000"/>
                        <a:t>LE BOSPHORE SOUKRA</a:t>
                      </a:r>
                    </a:p>
                  </a:txBody>
                  <a:tcPr>
                    <a:solidFill>
                      <a:srgbClr val="F3F5FB"/>
                    </a:solidFill>
                  </a:tcPr>
                </a:tc>
                <a:tc>
                  <a:txBody>
                    <a:bodyPr/>
                    <a:lstStyle/>
                    <a:p>
                      <a:r>
                        <a:rPr sz="1000"/>
                        <a:t>42 833,164</a:t>
                      </a:r>
                    </a:p>
                  </a:txBody>
                  <a:tcPr>
                    <a:solidFill>
                      <a:srgbClr val="F3F5FB"/>
                    </a:solidFill>
                  </a:tcPr>
                </a:tc>
                <a:tc>
                  <a:txBody>
                    <a:bodyPr/>
                    <a:lstStyle/>
                    <a:p>
                      <a:r>
                        <a:rPr sz="1000"/>
                        <a:t>443</a:t>
                      </a:r>
                    </a:p>
                  </a:txBody>
                  <a:tcPr>
                    <a:solidFill>
                      <a:srgbClr val="F3F5FB"/>
                    </a:solidFill>
                  </a:tcPr>
                </a:tc>
                <a:tc>
                  <a:txBody>
                    <a:bodyPr/>
                    <a:lstStyle/>
                    <a:p>
                      <a:r>
                        <a:rPr sz="1000"/>
                        <a:t>96,689</a:t>
                      </a:r>
                    </a:p>
                  </a:txBody>
                  <a:tcPr>
                    <a:solidFill>
                      <a:srgbClr val="F3F5FB"/>
                    </a:solidFill>
                  </a:tcPr>
                </a:tc>
              </a:tr>
              <a:tr h="418011">
                <a:tc>
                  <a:txBody>
                    <a:bodyPr/>
                    <a:lstStyle/>
                    <a:p>
                      <a:r>
                        <a:rPr sz="1000"/>
                        <a:t>LE BOSPHORE EZZAHRA</a:t>
                      </a:r>
                    </a:p>
                  </a:txBody>
                  <a:tcPr/>
                </a:tc>
                <a:tc>
                  <a:txBody>
                    <a:bodyPr/>
                    <a:lstStyle/>
                    <a:p>
                      <a:r>
                        <a:rPr sz="1000"/>
                        <a:t>33 440,418</a:t>
                      </a:r>
                    </a:p>
                  </a:txBody>
                  <a:tcPr/>
                </a:tc>
                <a:tc>
                  <a:txBody>
                    <a:bodyPr/>
                    <a:lstStyle/>
                    <a:p>
                      <a:r>
                        <a:rPr sz="1000"/>
                        <a:t>609</a:t>
                      </a:r>
                    </a:p>
                  </a:txBody>
                  <a:tcPr/>
                </a:tc>
                <a:tc>
                  <a:txBody>
                    <a:bodyPr/>
                    <a:lstStyle/>
                    <a:p>
                      <a:r>
                        <a:rPr sz="1000"/>
                        <a:t>54,910</a:t>
                      </a:r>
                    </a:p>
                  </a:txBody>
                  <a:tcPr/>
                </a:tc>
              </a:tr>
              <a:tr h="418011">
                <a:tc>
                  <a:txBody>
                    <a:bodyPr/>
                    <a:lstStyle/>
                    <a:p>
                      <a:r>
                        <a:rPr sz="1000"/>
                        <a:t>LE BOSPHORE ENLIGNE</a:t>
                      </a:r>
                    </a:p>
                  </a:txBody>
                  <a:tcPr>
                    <a:solidFill>
                      <a:srgbClr val="F3F5FB"/>
                    </a:solidFill>
                  </a:tcPr>
                </a:tc>
                <a:tc>
                  <a:txBody>
                    <a:bodyPr/>
                    <a:lstStyle/>
                    <a:p>
                      <a:r>
                        <a:rPr sz="1000"/>
                        <a:t>32 909,179</a:t>
                      </a:r>
                    </a:p>
                  </a:txBody>
                  <a:tcPr>
                    <a:solidFill>
                      <a:srgbClr val="F3F5FB"/>
                    </a:solidFill>
                  </a:tcPr>
                </a:tc>
                <a:tc>
                  <a:txBody>
                    <a:bodyPr/>
                    <a:lstStyle/>
                    <a:p>
                      <a:r>
                        <a:rPr sz="1000"/>
                        <a:t>226</a:t>
                      </a:r>
                    </a:p>
                  </a:txBody>
                  <a:tcPr>
                    <a:solidFill>
                      <a:srgbClr val="F3F5FB"/>
                    </a:solidFill>
                  </a:tcPr>
                </a:tc>
                <a:tc>
                  <a:txBody>
                    <a:bodyPr/>
                    <a:lstStyle/>
                    <a:p>
                      <a:r>
                        <a:rPr sz="1000"/>
                        <a:t>145,616</a:t>
                      </a:r>
                    </a:p>
                  </a:txBody>
                  <a:tcPr>
                    <a:solidFill>
                      <a:srgbClr val="F3F5FB"/>
                    </a:solidFill>
                  </a:tcPr>
                </a:tc>
              </a:tr>
              <a:tr h="418011">
                <a:tc>
                  <a:txBody>
                    <a:bodyPr/>
                    <a:lstStyle/>
                    <a:p>
                      <a:r>
                        <a:rPr sz="1000"/>
                        <a:t>LE BOSPHORE BOUMHEL</a:t>
                      </a:r>
                    </a:p>
                  </a:txBody>
                  <a:tcPr/>
                </a:tc>
                <a:tc>
                  <a:txBody>
                    <a:bodyPr/>
                    <a:lstStyle/>
                    <a:p>
                      <a:r>
                        <a:rPr sz="1000"/>
                        <a:t>24 758,024</a:t>
                      </a:r>
                    </a:p>
                  </a:txBody>
                  <a:tcPr/>
                </a:tc>
                <a:tc>
                  <a:txBody>
                    <a:bodyPr/>
                    <a:lstStyle/>
                    <a:p>
                      <a:r>
                        <a:rPr sz="1000"/>
                        <a:t>494</a:t>
                      </a:r>
                    </a:p>
                  </a:txBody>
                  <a:tcPr/>
                </a:tc>
                <a:tc>
                  <a:txBody>
                    <a:bodyPr/>
                    <a:lstStyle/>
                    <a:p>
                      <a:r>
                        <a:rPr sz="1000"/>
                        <a:t>50,117</a:t>
                      </a:r>
                    </a:p>
                  </a:txBody>
                  <a:tcPr/>
                </a:tc>
              </a:tr>
              <a:tr h="418011">
                <a:tc>
                  <a:txBody>
                    <a:bodyPr/>
                    <a:lstStyle/>
                    <a:p>
                      <a:r>
                        <a:rPr sz="1000"/>
                        <a:t>LE BOSPHORE MARSA</a:t>
                      </a:r>
                    </a:p>
                  </a:txBody>
                  <a:tcPr>
                    <a:solidFill>
                      <a:srgbClr val="F3F5FB"/>
                    </a:solidFill>
                  </a:tcPr>
                </a:tc>
                <a:tc>
                  <a:txBody>
                    <a:bodyPr/>
                    <a:lstStyle/>
                    <a:p>
                      <a:r>
                        <a:rPr sz="1000"/>
                        <a:t>16 440,635</a:t>
                      </a:r>
                    </a:p>
                  </a:txBody>
                  <a:tcPr>
                    <a:solidFill>
                      <a:srgbClr val="F3F5FB"/>
                    </a:solidFill>
                  </a:tcPr>
                </a:tc>
                <a:tc>
                  <a:txBody>
                    <a:bodyPr/>
                    <a:lstStyle/>
                    <a:p>
                      <a:r>
                        <a:rPr sz="1000"/>
                        <a:t>196</a:t>
                      </a:r>
                    </a:p>
                  </a:txBody>
                  <a:tcPr>
                    <a:solidFill>
                      <a:srgbClr val="F3F5FB"/>
                    </a:solidFill>
                  </a:tcPr>
                </a:tc>
                <a:tc>
                  <a:txBody>
                    <a:bodyPr/>
                    <a:lstStyle/>
                    <a:p>
                      <a:r>
                        <a:rPr sz="1000"/>
                        <a:t>83,881</a:t>
                      </a:r>
                    </a:p>
                  </a:txBody>
                  <a:tcPr>
                    <a:solidFill>
                      <a:srgbClr val="F3F5FB"/>
                    </a:solidFill>
                  </a:tcPr>
                </a:tc>
              </a:tr>
              <a:tr h="418014">
                <a:tc>
                  <a:txBody>
                    <a:bodyPr/>
                    <a:lstStyle/>
                    <a:p>
                      <a:r>
                        <a:rPr sz="1000"/>
                        <a:t>LE BOSPHORE SFAX</a:t>
                      </a:r>
                    </a:p>
                  </a:txBody>
                  <a:tcPr/>
                </a:tc>
                <a:tc>
                  <a:txBody>
                    <a:bodyPr/>
                    <a:lstStyle/>
                    <a:p>
                      <a:r>
                        <a:rPr sz="1000"/>
                        <a:t>9 838,777</a:t>
                      </a:r>
                    </a:p>
                  </a:txBody>
                  <a:tcPr/>
                </a:tc>
                <a:tc>
                  <a:txBody>
                    <a:bodyPr/>
                    <a:lstStyle/>
                    <a:p>
                      <a:r>
                        <a:rPr sz="1000"/>
                        <a:t>53</a:t>
                      </a:r>
                    </a:p>
                  </a:txBody>
                  <a:tcPr/>
                </a:tc>
                <a:tc>
                  <a:txBody>
                    <a:bodyPr/>
                    <a:lstStyle/>
                    <a:p>
                      <a:r>
                        <a:rPr sz="1000"/>
                        <a:t>185,637</a:t>
                      </a:r>
                    </a:p>
                  </a:txBody>
                  <a:tcPr/>
                </a:tc>
              </a:tr>
            </a:tbl>
          </a:graphicData>
        </a:graphic>
      </p:graphicFrame>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109728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wrap="square" lIns="228600" tIns="137160">
            <a:normAutofit/>
          </a:bodyPr>
          <a:lstStyle/>
          <a:p>
            <a:pPr algn="l"/>
            <a:r>
              <a:rPr sz="2200" b="1">
                <a:solidFill>
                  <a:srgbClr val="FFFFFF"/>
                </a:solidFill>
              </a:rPr>
              <a:t>Répartition du CA par magasin</a:t>
            </a:r>
          </a:p>
        </p:txBody>
      </p:sp>
      <p:sp>
        <p:nvSpPr>
          <p:cNvPr id="3" name="TextBox 2"/>
          <p:cNvSpPr txBox="1"/>
          <p:nvPr/>
        </p:nvSpPr>
        <p:spPr>
          <a:xfrm>
            <a:off x="274320" y="6492240"/>
            <a:ext cx="11612880" cy="320040"/>
          </a:xfrm>
          <a:prstGeom prst="rect">
            <a:avLst/>
          </a:prstGeom>
          <a:noFill/>
        </p:spPr>
        <p:txBody>
          <a:bodyPr wrap="square">
            <a:spAutoFit/>
          </a:bodyPr>
          <a:lstStyle/>
          <a:p>
            <a:r>
              <a:rPr sz="900">
                <a:solidFill>
                  <a:srgbClr val="AAAAAA"/>
                </a:solidFill>
              </a:rPr>
              <a:t>MICRO · MicroZed ERP · 18/08/2026</a:t>
            </a:r>
          </a:p>
        </p:txBody>
      </p:sp>
      <p:pic>
        <p:nvPicPr>
          <p:cNvPr id="4" name="Picture 3" descr="image.png"/>
          <p:cNvPicPr>
            <a:picLocks noChangeAspect="1"/>
          </p:cNvPicPr>
          <p:nvPr/>
        </p:nvPicPr>
        <p:blipFill>
          <a:blip r:embed="rId2"/>
          <a:stretch>
            <a:fillRect/>
          </a:stretch>
        </p:blipFill>
        <p:spPr>
          <a:xfrm>
            <a:off x="457200" y="1234440"/>
            <a:ext cx="11247120" cy="50292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109728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wrap="square" lIns="228600" tIns="137160">
            <a:normAutofit/>
          </a:bodyPr>
          <a:lstStyle/>
          <a:p>
            <a:pPr algn="l"/>
            <a:r>
              <a:rPr sz="2200" b="1">
                <a:solidFill>
                  <a:srgbClr val="FFFFFF"/>
                </a:solidFill>
              </a:rPr>
              <a:t>Analyse des performances par point de vente</a:t>
            </a:r>
          </a:p>
        </p:txBody>
      </p:sp>
      <p:sp>
        <p:nvSpPr>
          <p:cNvPr id="3" name="TextBox 2"/>
          <p:cNvSpPr txBox="1"/>
          <p:nvPr/>
        </p:nvSpPr>
        <p:spPr>
          <a:xfrm>
            <a:off x="274320" y="6492240"/>
            <a:ext cx="11612880" cy="320040"/>
          </a:xfrm>
          <a:prstGeom prst="rect">
            <a:avLst/>
          </a:prstGeom>
          <a:noFill/>
        </p:spPr>
        <p:txBody>
          <a:bodyPr wrap="square">
            <a:spAutoFit/>
          </a:bodyPr>
          <a:lstStyle/>
          <a:p>
            <a:r>
              <a:rPr sz="900">
                <a:solidFill>
                  <a:srgbClr val="AAAAAA"/>
                </a:solidFill>
              </a:rPr>
              <a:t>MICRO · MicroZed ERP · 18/08/2026</a:t>
            </a:r>
          </a:p>
        </p:txBody>
      </p:sp>
      <p:sp>
        <p:nvSpPr>
          <p:cNvPr id="4" name="TextBox 3"/>
          <p:cNvSpPr txBox="1"/>
          <p:nvPr/>
        </p:nvSpPr>
        <p:spPr>
          <a:xfrm>
            <a:off x="731520" y="1234440"/>
            <a:ext cx="10515600" cy="5029200"/>
          </a:xfrm>
          <a:prstGeom prst="rect">
            <a:avLst/>
          </a:prstGeom>
          <a:noFill/>
        </p:spPr>
        <p:txBody>
          <a:bodyPr wrap="square">
            <a:normAutofit/>
          </a:bodyPr>
          <a:lstStyle/>
          <a:p>
            <a:pPr>
              <a:spcAft>
                <a:spcPts val="500"/>
              </a:spcAft>
            </a:pPr>
            <a:r>
              <a:rPr sz="1300">
                <a:solidFill>
                  <a:srgbClr val="10192E"/>
                </a:solidFill>
              </a:rPr>
              <a:t>La Soukra se positionne comme le leader en termes de revenus, captant une part significative du chiffre d'affaires total. On observe une corrélation inverse entre le volume de ventes et le panier moyen, notamment à Sfax qui, malgré un faible nombre de transactions, affiche la valeur par client la plus élevée du réseau physique.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109728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wrap="square" lIns="228600" tIns="137160">
            <a:normAutofit/>
          </a:bodyPr>
          <a:lstStyle/>
          <a:p>
            <a:pPr algn="l"/>
            <a:r>
              <a:rPr sz="2200" b="1">
                <a:solidFill>
                  <a:srgbClr val="FFFFFF"/>
                </a:solidFill>
              </a:rPr>
              <a:t>Indicateurs Clés de Performance (Réseau)</a:t>
            </a:r>
          </a:p>
        </p:txBody>
      </p:sp>
      <p:sp>
        <p:nvSpPr>
          <p:cNvPr id="3" name="TextBox 2"/>
          <p:cNvSpPr txBox="1"/>
          <p:nvPr/>
        </p:nvSpPr>
        <p:spPr>
          <a:xfrm>
            <a:off x="274320" y="6492240"/>
            <a:ext cx="11612880" cy="320040"/>
          </a:xfrm>
          <a:prstGeom prst="rect">
            <a:avLst/>
          </a:prstGeom>
          <a:noFill/>
        </p:spPr>
        <p:txBody>
          <a:bodyPr wrap="square">
            <a:spAutoFit/>
          </a:bodyPr>
          <a:lstStyle/>
          <a:p>
            <a:r>
              <a:rPr sz="900">
                <a:solidFill>
                  <a:srgbClr val="AAAAAA"/>
                </a:solidFill>
              </a:rPr>
              <a:t>MICRO · MicroZed ERP · 18/08/2026</a:t>
            </a:r>
          </a:p>
        </p:txBody>
      </p:sp>
      <p:sp>
        <p:nvSpPr>
          <p:cNvPr id="4" name="Rectangle 3"/>
          <p:cNvSpPr/>
          <p:nvPr/>
        </p:nvSpPr>
        <p:spPr>
          <a:xfrm>
            <a:off x="548640" y="1828800"/>
            <a:ext cx="3474720" cy="2286000"/>
          </a:xfrm>
          <a:prstGeom prst="rect">
            <a:avLst/>
          </a:prstGeom>
          <a:solidFill>
            <a:srgbClr val="F3F5FB"/>
          </a:solidFill>
          <a:ln>
            <a:solidFill>
              <a:srgbClr val="2F6F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2194560"/>
            <a:ext cx="3474720" cy="914400"/>
          </a:xfrm>
          <a:prstGeom prst="rect">
            <a:avLst/>
          </a:prstGeom>
          <a:noFill/>
        </p:spPr>
        <p:txBody>
          <a:bodyPr wrap="square">
            <a:normAutofit/>
          </a:bodyPr>
          <a:lstStyle/>
          <a:p>
            <a:pPr algn="ctr"/>
            <a:r>
              <a:rPr sz="2000" b="1">
                <a:solidFill>
                  <a:srgbClr val="2F6FED"/>
                </a:solidFill>
              </a:rPr>
              <a:t>160 220,197 TND</a:t>
            </a:r>
          </a:p>
        </p:txBody>
      </p:sp>
      <p:sp>
        <p:nvSpPr>
          <p:cNvPr id="6" name="TextBox 5"/>
          <p:cNvSpPr txBox="1"/>
          <p:nvPr/>
        </p:nvSpPr>
        <p:spPr>
          <a:xfrm>
            <a:off x="548640" y="3200400"/>
            <a:ext cx="3474720" cy="731520"/>
          </a:xfrm>
          <a:prstGeom prst="rect">
            <a:avLst/>
          </a:prstGeom>
          <a:noFill/>
        </p:spPr>
        <p:txBody>
          <a:bodyPr wrap="square">
            <a:normAutofit/>
          </a:bodyPr>
          <a:lstStyle/>
          <a:p>
            <a:pPr algn="ctr"/>
            <a:r>
              <a:rPr sz="1100">
                <a:solidFill>
                  <a:srgbClr val="10192E"/>
                </a:solidFill>
              </a:rPr>
              <a:t>CA Total Réseau</a:t>
            </a:r>
          </a:p>
        </p:txBody>
      </p:sp>
      <p:sp>
        <p:nvSpPr>
          <p:cNvPr id="7" name="Rectangle 6"/>
          <p:cNvSpPr/>
          <p:nvPr/>
        </p:nvSpPr>
        <p:spPr>
          <a:xfrm>
            <a:off x="4206240" y="1828800"/>
            <a:ext cx="3474720" cy="2286000"/>
          </a:xfrm>
          <a:prstGeom prst="rect">
            <a:avLst/>
          </a:prstGeom>
          <a:solidFill>
            <a:srgbClr val="F3F5FB"/>
          </a:solidFill>
          <a:ln>
            <a:solidFill>
              <a:srgbClr val="2F6F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06240" y="2194560"/>
            <a:ext cx="3474720" cy="914400"/>
          </a:xfrm>
          <a:prstGeom prst="rect">
            <a:avLst/>
          </a:prstGeom>
          <a:noFill/>
        </p:spPr>
        <p:txBody>
          <a:bodyPr wrap="square">
            <a:normAutofit/>
          </a:bodyPr>
          <a:lstStyle/>
          <a:p>
            <a:pPr algn="ctr"/>
            <a:r>
              <a:rPr sz="2000" b="1">
                <a:solidFill>
                  <a:srgbClr val="2F6FED"/>
                </a:solidFill>
              </a:rPr>
              <a:t>2 021</a:t>
            </a:r>
          </a:p>
        </p:txBody>
      </p:sp>
      <p:sp>
        <p:nvSpPr>
          <p:cNvPr id="9" name="TextBox 8"/>
          <p:cNvSpPr txBox="1"/>
          <p:nvPr/>
        </p:nvSpPr>
        <p:spPr>
          <a:xfrm>
            <a:off x="4206240" y="3200400"/>
            <a:ext cx="3474720" cy="731520"/>
          </a:xfrm>
          <a:prstGeom prst="rect">
            <a:avLst/>
          </a:prstGeom>
          <a:noFill/>
        </p:spPr>
        <p:txBody>
          <a:bodyPr wrap="square">
            <a:normAutofit/>
          </a:bodyPr>
          <a:lstStyle/>
          <a:p>
            <a:pPr algn="ctr"/>
            <a:r>
              <a:rPr sz="1100">
                <a:solidFill>
                  <a:srgbClr val="10192E"/>
                </a:solidFill>
              </a:rPr>
              <a:t>Nombre de ventes</a:t>
            </a:r>
          </a:p>
        </p:txBody>
      </p:sp>
      <p:sp>
        <p:nvSpPr>
          <p:cNvPr id="10" name="Rectangle 9"/>
          <p:cNvSpPr/>
          <p:nvPr/>
        </p:nvSpPr>
        <p:spPr>
          <a:xfrm>
            <a:off x="7863840" y="1828800"/>
            <a:ext cx="3474720" cy="2286000"/>
          </a:xfrm>
          <a:prstGeom prst="rect">
            <a:avLst/>
          </a:prstGeom>
          <a:solidFill>
            <a:srgbClr val="F3F5FB"/>
          </a:solidFill>
          <a:ln>
            <a:solidFill>
              <a:srgbClr val="2F6F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0" y="2194560"/>
            <a:ext cx="3474720" cy="914400"/>
          </a:xfrm>
          <a:prstGeom prst="rect">
            <a:avLst/>
          </a:prstGeom>
          <a:noFill/>
        </p:spPr>
        <p:txBody>
          <a:bodyPr wrap="square">
            <a:normAutofit/>
          </a:bodyPr>
          <a:lstStyle/>
          <a:p>
            <a:pPr algn="ctr"/>
            <a:r>
              <a:rPr sz="2000" b="1">
                <a:solidFill>
                  <a:srgbClr val="2F6FED"/>
                </a:solidFill>
              </a:rPr>
              <a:t>79,278 TND</a:t>
            </a:r>
          </a:p>
        </p:txBody>
      </p:sp>
      <p:sp>
        <p:nvSpPr>
          <p:cNvPr id="12" name="TextBox 11"/>
          <p:cNvSpPr txBox="1"/>
          <p:nvPr/>
        </p:nvSpPr>
        <p:spPr>
          <a:xfrm>
            <a:off x="7863840" y="3200400"/>
            <a:ext cx="3474720" cy="731520"/>
          </a:xfrm>
          <a:prstGeom prst="rect">
            <a:avLst/>
          </a:prstGeom>
          <a:noFill/>
        </p:spPr>
        <p:txBody>
          <a:bodyPr wrap="square">
            <a:normAutofit/>
          </a:bodyPr>
          <a:lstStyle/>
          <a:p>
            <a:pPr algn="ctr"/>
            <a:r>
              <a:rPr sz="1100">
                <a:solidFill>
                  <a:srgbClr val="10192E"/>
                </a:solidFill>
              </a:rPr>
              <a:t>Panier Moyen Global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1097280"/>
          </a:xfrm>
          <a:prstGeom prst="rect">
            <a:avLst/>
          </a:prstGeom>
          <a:solidFill>
            <a:srgbClr val="2F6FED"/>
          </a:solidFill>
          <a:ln>
            <a:noFill/>
          </a:ln>
        </p:spPr>
        <p:style>
          <a:lnRef idx="1">
            <a:schemeClr val="accent1"/>
          </a:lnRef>
          <a:fillRef idx="3">
            <a:schemeClr val="accent1"/>
          </a:fillRef>
          <a:effectRef idx="2">
            <a:schemeClr val="accent1"/>
          </a:effectRef>
          <a:fontRef idx="minor">
            <a:schemeClr val="lt1"/>
          </a:fontRef>
        </p:style>
        <p:txBody>
          <a:bodyPr rtlCol="0" anchor="ctr" wrap="square" lIns="228600" tIns="137160">
            <a:normAutofit/>
          </a:bodyPr>
          <a:lstStyle/>
          <a:p>
            <a:pPr algn="l"/>
            <a:r>
              <a:rPr sz="2200" b="1">
                <a:solidFill>
                  <a:srgbClr val="FFFFFF"/>
                </a:solidFill>
              </a:rPr>
              <a:t>Tendances de ventes globales</a:t>
            </a:r>
          </a:p>
        </p:txBody>
      </p:sp>
      <p:sp>
        <p:nvSpPr>
          <p:cNvPr id="3" name="TextBox 2"/>
          <p:cNvSpPr txBox="1"/>
          <p:nvPr/>
        </p:nvSpPr>
        <p:spPr>
          <a:xfrm>
            <a:off x="274320" y="6492240"/>
            <a:ext cx="11612880" cy="320040"/>
          </a:xfrm>
          <a:prstGeom prst="rect">
            <a:avLst/>
          </a:prstGeom>
          <a:noFill/>
        </p:spPr>
        <p:txBody>
          <a:bodyPr wrap="square">
            <a:spAutoFit/>
          </a:bodyPr>
          <a:lstStyle/>
          <a:p>
            <a:r>
              <a:rPr sz="900">
                <a:solidFill>
                  <a:srgbClr val="AAAAAA"/>
                </a:solidFill>
              </a:rPr>
              <a:t>MICRO · MicroZed ERP · 18/08/2026</a:t>
            </a:r>
          </a:p>
        </p:txBody>
      </p:sp>
      <p:sp>
        <p:nvSpPr>
          <p:cNvPr id="4" name="TextBox 3"/>
          <p:cNvSpPr txBox="1"/>
          <p:nvPr/>
        </p:nvSpPr>
        <p:spPr>
          <a:xfrm>
            <a:off x="731520" y="1234440"/>
            <a:ext cx="10515600" cy="5029200"/>
          </a:xfrm>
          <a:prstGeom prst="rect">
            <a:avLst/>
          </a:prstGeom>
          <a:noFill/>
        </p:spPr>
        <p:txBody>
          <a:bodyPr wrap="square">
            <a:normAutofit/>
          </a:bodyPr>
          <a:lstStyle/>
          <a:p>
            <a:pPr>
              <a:spcAft>
                <a:spcPts val="500"/>
              </a:spcAft>
            </a:pPr>
            <a:r>
              <a:rPr sz="1300">
                <a:solidFill>
                  <a:srgbClr val="10192E"/>
                </a:solidFill>
              </a:rPr>
              <a:t>La dynamique de vente est portée par les produits de la gamme 'REGISTRES' (65 837,058 TND). Le canal de vente en ligne affiche le panier moyen le plus élevé (145,616 TND), tandis que le magasin de Sfax présente le panier moyen le plus important parmi les points de vente physiques (185,637 TND). Le mode de paiement privilégié reste l'espèce (86 524,347 TND).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