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011680"/>
            <a:ext cx="11247120" cy="20116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Présentation Stratégique : Performance et Rentabilité (Août 2026)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2062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>
                <a:solidFill>
                  <a:srgbClr val="FFCCBB"/>
                </a:solidFill>
              </a:rPr>
              <a:t>MICRO · MicroZed ERP · 12/08/2026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>
            <a:norm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Resume Executif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92240"/>
            <a:ext cx="1161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AAAAAA"/>
                </a:solidFill>
              </a:rPr>
              <a:t>MICRO · MicroZed ERP · 12/08/2026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515600" cy="50292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- Le chiffre d'affaires global atteint 160 220,197 TND, marquant une progression significative de 40,76%.</a:t>
            </a:r>
          </a:p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- Le canal en ligne domine la rentabilité avec une marge de 68,7% et un panier moyen de 145,62 TND.</a:t>
            </a:r>
          </a:p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- Le réseau physique génère 73% du revenu total, bien que sa marge moyenne soit plus modérée à 44,5%.</a:t>
            </a:r>
          </a:p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- Un taux d'annulation de 24,2% sur le canal digital représente un manque à gagner critique de 12 695 TND.</a:t>
            </a:r>
          </a:p>
          <a:p>
            <a:pPr>
              <a:spcAft>
                <a:spcPts val="500"/>
              </a:spcAft>
            </a:pPr>
          </a:p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Faits verifies:</a:t>
            </a:r>
          </a:p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- ENLIGNE est nettement au-dessus de la moyenne (68.7 vs moyenne 49.34).</a:t>
            </a:r>
          </a:p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- ENLIGNE en tete (68.7), EZZAHRA le plus faible (38.6).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>
            <a:norm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Indicateurs de Performance Globaux (1er - 8 Août)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92240"/>
            <a:ext cx="1161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AAAAAA"/>
                </a:solidFill>
              </a:rPr>
              <a:t>MICRO · MicroZed ERP · 12/08/2026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828800"/>
            <a:ext cx="2560320" cy="2286000"/>
          </a:xfrm>
          <a:prstGeom prst="rect">
            <a:avLst/>
          </a:prstGeom>
          <a:solidFill>
            <a:srgbClr val="F3F5FB"/>
          </a:solidFill>
          <a:ln>
            <a:solidFill>
              <a:srgbClr val="2F6F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2194560"/>
            <a:ext cx="256032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000" b="1">
                <a:solidFill>
                  <a:srgbClr val="2F6FED"/>
                </a:solidFill>
              </a:rPr>
              <a:t>160 220,197 TND (+40,76% vs période précédente)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2560320" cy="731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1100">
                <a:solidFill>
                  <a:srgbClr val="10192E"/>
                </a:solidFill>
              </a:rPr>
              <a:t>Chiffre d'affaires total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0" y="1828800"/>
            <a:ext cx="2560320" cy="2286000"/>
          </a:xfrm>
          <a:prstGeom prst="rect">
            <a:avLst/>
          </a:prstGeom>
          <a:solidFill>
            <a:srgbClr val="F3F5FB"/>
          </a:solidFill>
          <a:ln>
            <a:solidFill>
              <a:srgbClr val="2F6F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91840" y="2194560"/>
            <a:ext cx="256032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000" b="1">
                <a:solidFill>
                  <a:srgbClr val="2F6FED"/>
                </a:solidFill>
              </a:rPr>
              <a:t>79,28 TND (+5,87% vs période précédente)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3200400"/>
            <a:ext cx="2560320" cy="731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1100">
                <a:solidFill>
                  <a:srgbClr val="10192E"/>
                </a:solidFill>
              </a:rPr>
              <a:t>Panier moyen réseau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35040" y="1828800"/>
            <a:ext cx="2560320" cy="2286000"/>
          </a:xfrm>
          <a:prstGeom prst="rect">
            <a:avLst/>
          </a:prstGeom>
          <a:solidFill>
            <a:srgbClr val="F3F5FB"/>
          </a:solidFill>
          <a:ln>
            <a:solidFill>
              <a:srgbClr val="2F6F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35040" y="2194560"/>
            <a:ext cx="256032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000" b="1">
                <a:solidFill>
                  <a:srgbClr val="2F6FED"/>
                </a:solidFill>
              </a:rPr>
              <a:t>73% (117 472,241 TND)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3200400"/>
            <a:ext cx="2560320" cy="731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1100">
                <a:solidFill>
                  <a:srgbClr val="10192E"/>
                </a:solidFill>
              </a:rPr>
              <a:t>Contribution canal physique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78240" y="1828800"/>
            <a:ext cx="2560320" cy="2286000"/>
          </a:xfrm>
          <a:prstGeom prst="rect">
            <a:avLst/>
          </a:prstGeom>
          <a:solidFill>
            <a:srgbClr val="F3F5FB"/>
          </a:solidFill>
          <a:ln>
            <a:solidFill>
              <a:srgbClr val="2F6F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778240" y="2194560"/>
            <a:ext cx="256032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000" b="1">
                <a:solidFill>
                  <a:srgbClr val="2F6FED"/>
                </a:solidFill>
              </a:rPr>
              <a:t>27% (32 909,179 TND)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3200400"/>
            <a:ext cx="2560320" cy="731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1100">
                <a:solidFill>
                  <a:srgbClr val="10192E"/>
                </a:solidFill>
              </a:rPr>
              <a:t>Contribution canal en ligne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>
            <a:norm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Analyse Comparative par Point de Vente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92240"/>
            <a:ext cx="1161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AAAAAA"/>
                </a:solidFill>
              </a:rPr>
              <a:t>MICRO · MicroZed ERP · 12/08/2026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426720"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FFFFFF"/>
                          </a:solidFill>
                        </a:rPr>
                        <a:t>Entité</a:t>
                      </a:r>
                    </a:p>
                  </a:txBody>
                  <a:tcPr>
                    <a:solidFill>
                      <a:srgbClr val="2F6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FFFFFF"/>
                          </a:solidFill>
                        </a:rPr>
                        <a:t>Marge (%)</a:t>
                      </a:r>
                    </a:p>
                  </a:txBody>
                  <a:tcPr>
                    <a:solidFill>
                      <a:srgbClr val="2F6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FFFFFF"/>
                          </a:solidFill>
                        </a:rPr>
                        <a:t>Panier Moyen (TND)</a:t>
                      </a:r>
                    </a:p>
                  </a:txBody>
                  <a:tcPr>
                    <a:solidFill>
                      <a:srgbClr val="2F6FED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000"/>
                        <a:t>ENLIGNE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68,7%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145,62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000"/>
                        <a:t>MARSA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/>
                        <a:t>55,1%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/>
                        <a:t>83,88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000"/>
                        <a:t>SOUKRA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44,6%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96,69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000"/>
                        <a:t>BOUMHEL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/>
                        <a:t>39,7%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/>
                        <a:t>50,12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000"/>
                        <a:t>EZZAHRA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38,6%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/>
                        <a:t>54,91</a:t>
                      </a:r>
                    </a:p>
                  </a:txBody>
                  <a:tcPr>
                    <a:solidFill>
                      <a:srgbClr val="F3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>
            <a:norm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Répartition des Marges par Point de Vente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92240"/>
            <a:ext cx="1161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AAAAAA"/>
                </a:solidFill>
              </a:rPr>
              <a:t>MICRO · MicroZed ERP · 12/08/2026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4440"/>
            <a:ext cx="1124712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>
            <a:norm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Analyse des Marges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92240"/>
            <a:ext cx="1161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AAAAAA"/>
                </a:solidFill>
              </a:rPr>
              <a:t>MICRO · MicroZed ERP · 12/08/2026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515600" cy="50292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Le canal en ligne surpasse nettement les points de vente physiques en termes de rentabilité, affichant une marge de 68,7%. Cette disparité souligne l'efficacité du modèle digital par rapport aux coûts opérationnels inhérents aux structures physiques.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>
            <a:norm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Synthèse Stratégique et Leviers de Croissance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92240"/>
            <a:ext cx="1161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AAAAAA"/>
                </a:solidFill>
              </a:rPr>
              <a:t>MICRO · MicroZed ERP · 12/08/2026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515600" cy="50292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Le canal en ligne se distingue par une rentabilité supérieure (marge de 68,7%) et un panier moyen 1,8 fois plus élevé que la moyenne du réseau, porté par une spécialisation sur les registres premium. À l'inverse, le réseau physique repose sur un volume transactionnel plus important mais avec une marge moyenne plus faible (44,5%), illustrant une stratégie de mass-market sur la papeterie classique. Le magasin Soukra affiche une dynamique de croissance remarquable de +72,0% par rapport à la période précédente, confirmant son rôle de leader physique.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2F6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>
            <a:norm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Risques Opérationnels et Pipeline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92240"/>
            <a:ext cx="1161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AAAAAA"/>
                </a:solidFill>
              </a:rPr>
              <a:t>MICRO · MicroZed ERP · 12/08/2026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515600" cy="50292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500"/>
              </a:spcAft>
            </a:pPr>
            <a:r>
              <a:rPr sz="1300">
                <a:solidFill>
                  <a:srgbClr val="10192E"/>
                </a:solidFill>
              </a:rPr>
              <a:t>La performance du canal en ligne est tempérée par des frictions opérationnelles : un taux d'annulation de 24,2% représente un manque à gagner de 12 695 TND. Actuellement, seulement 56,4% des commandes sont finalisées (livrées), tandis que 8,9% sont en cours d'expédition. Un suivi rigoureux est nécessaire pour sécuriser la conversion de ce pipeline et protéger la rentabilité théorique élevée du canal digital.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